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708" r:id="rId1"/>
  </p:sldMasterIdLst>
  <p:sldIdLst>
    <p:sldId id="302" r:id="rId2"/>
    <p:sldId id="294" r:id="rId3"/>
    <p:sldId id="258" r:id="rId4"/>
    <p:sldId id="259" r:id="rId5"/>
    <p:sldId id="260" r:id="rId6"/>
    <p:sldId id="261" r:id="rId7"/>
    <p:sldId id="295" r:id="rId8"/>
    <p:sldId id="296" r:id="rId9"/>
    <p:sldId id="264" r:id="rId10"/>
    <p:sldId id="273" r:id="rId11"/>
    <p:sldId id="297" r:id="rId12"/>
    <p:sldId id="269" r:id="rId13"/>
    <p:sldId id="265" r:id="rId14"/>
    <p:sldId id="266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7" r:id="rId24"/>
    <p:sldId id="288" r:id="rId25"/>
    <p:sldId id="289" r:id="rId26"/>
    <p:sldId id="298" r:id="rId27"/>
    <p:sldId id="291" r:id="rId28"/>
    <p:sldId id="290" r:id="rId29"/>
    <p:sldId id="299" r:id="rId30"/>
    <p:sldId id="300" r:id="rId31"/>
    <p:sldId id="283" r:id="rId32"/>
    <p:sldId id="301" r:id="rId33"/>
    <p:sldId id="267" r:id="rId34"/>
    <p:sldId id="274" r:id="rId35"/>
    <p:sldId id="303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F1DDEE-3CAE-4411-9E3F-FC44CF76893E}" v="7" dt="2025-06-24T11:28:20.6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8"/>
    <p:restoredTop sz="94694"/>
  </p:normalViewPr>
  <p:slideViewPr>
    <p:cSldViewPr snapToGrid="0">
      <p:cViewPr varScale="1">
        <p:scale>
          <a:sx n="91" d="100"/>
          <a:sy n="91" d="100"/>
        </p:scale>
        <p:origin x="42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618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31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7356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6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1948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786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942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19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547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16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85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33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82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88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62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723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589BC-5856-FE45-AEFC-F48FD1489961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97403971-C8BA-AC40-BB93-8FEC29A58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31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196AB-E141-4FA1-74FE-42C9C9C8D7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7151" y="115349"/>
            <a:ext cx="8915399" cy="2262781"/>
          </a:xfrm>
        </p:spPr>
        <p:txBody>
          <a:bodyPr>
            <a:normAutofit fontScale="90000"/>
          </a:bodyPr>
          <a:lstStyle/>
          <a:p>
            <a:r>
              <a:rPr lang="en-US" dirty="0"/>
              <a:t>OBJECT DETECTION DEVICE FOR KIDS USING ESP32 CAM</a:t>
            </a:r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8DB8F1E-5C39-7D36-CD6E-88E9598E1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7539" y="4647501"/>
            <a:ext cx="3837074" cy="125616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IOMP ID:IT-25-11</a:t>
            </a:r>
          </a:p>
          <a:p>
            <a:r>
              <a:rPr lang="en-US" dirty="0"/>
              <a:t>B NIRANJAN KUMAR(22261A1208)</a:t>
            </a:r>
          </a:p>
          <a:p>
            <a:r>
              <a:rPr lang="en-IN" dirty="0"/>
              <a:t>THARUNI GANAPATHI(22261A1259)</a:t>
            </a:r>
          </a:p>
          <a:p>
            <a:r>
              <a:rPr lang="en-IN" dirty="0"/>
              <a:t>Internal supervisor: Mrs. B Swetha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3297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4A687-6093-A7EE-5DC9-ECDE3DEA2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656216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LITERATURE SURVEY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8F79824-ECDE-9667-AC37-A31E5D86CB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6862351"/>
              </p:ext>
            </p:extLst>
          </p:nvPr>
        </p:nvGraphicFramePr>
        <p:xfrm>
          <a:off x="717884" y="1690688"/>
          <a:ext cx="10515602" cy="462854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93384">
                  <a:extLst>
                    <a:ext uri="{9D8B030D-6E8A-4147-A177-3AD203B41FA5}">
                      <a16:colId xmlns:a16="http://schemas.microsoft.com/office/drawing/2014/main" val="1715242908"/>
                    </a:ext>
                  </a:extLst>
                </a:gridCol>
                <a:gridCol w="993384">
                  <a:extLst>
                    <a:ext uri="{9D8B030D-6E8A-4147-A177-3AD203B41FA5}">
                      <a16:colId xmlns:a16="http://schemas.microsoft.com/office/drawing/2014/main" val="3407689013"/>
                    </a:ext>
                  </a:extLst>
                </a:gridCol>
                <a:gridCol w="993384">
                  <a:extLst>
                    <a:ext uri="{9D8B030D-6E8A-4147-A177-3AD203B41FA5}">
                      <a16:colId xmlns:a16="http://schemas.microsoft.com/office/drawing/2014/main" val="307071465"/>
                    </a:ext>
                  </a:extLst>
                </a:gridCol>
                <a:gridCol w="1602587">
                  <a:extLst>
                    <a:ext uri="{9D8B030D-6E8A-4147-A177-3AD203B41FA5}">
                      <a16:colId xmlns:a16="http://schemas.microsoft.com/office/drawing/2014/main" val="3479366092"/>
                    </a:ext>
                  </a:extLst>
                </a:gridCol>
                <a:gridCol w="1342807">
                  <a:extLst>
                    <a:ext uri="{9D8B030D-6E8A-4147-A177-3AD203B41FA5}">
                      <a16:colId xmlns:a16="http://schemas.microsoft.com/office/drawing/2014/main" val="3233709117"/>
                    </a:ext>
                  </a:extLst>
                </a:gridCol>
                <a:gridCol w="1544044">
                  <a:extLst>
                    <a:ext uri="{9D8B030D-6E8A-4147-A177-3AD203B41FA5}">
                      <a16:colId xmlns:a16="http://schemas.microsoft.com/office/drawing/2014/main" val="2327786774"/>
                    </a:ext>
                  </a:extLst>
                </a:gridCol>
                <a:gridCol w="1098577">
                  <a:extLst>
                    <a:ext uri="{9D8B030D-6E8A-4147-A177-3AD203B41FA5}">
                      <a16:colId xmlns:a16="http://schemas.microsoft.com/office/drawing/2014/main" val="976812876"/>
                    </a:ext>
                  </a:extLst>
                </a:gridCol>
                <a:gridCol w="1947435">
                  <a:extLst>
                    <a:ext uri="{9D8B030D-6E8A-4147-A177-3AD203B41FA5}">
                      <a16:colId xmlns:a16="http://schemas.microsoft.com/office/drawing/2014/main" val="2183722925"/>
                    </a:ext>
                  </a:extLst>
                </a:gridCol>
              </a:tblGrid>
              <a:tr h="502367"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b="1" dirty="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S. No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b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Author Name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b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Year of Publication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b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Journal / Conference Name and Publisher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b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Methodology / Algorithm / Techniques Used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b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Merits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b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Demerits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b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Research Gap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23606"/>
                  </a:ext>
                </a:extLst>
              </a:tr>
              <a:tr h="502367"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1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Kadhim, Thair A., et al.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2023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i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Journal of Real-Time Image Processing</a:t>
                      </a: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 (Springer)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ESP32-CAM with Raspberry Pi for face recognition in Alzheimer's patients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Low-cost, real-time recognition for health use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Requires Raspberry Pi for processing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Needs adaptation for independent ESP32-based systems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5734307"/>
                  </a:ext>
                </a:extLst>
              </a:tr>
              <a:tr h="783866"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2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Vinod, Sredha, et al.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2023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i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Arabian Journal for Science and Engineering</a:t>
                      </a: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 (Springer)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ESP32-CAM-based quality control with YOLO for steel manufacturing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Industrial use case validation, accurate detection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Dependent on Wi-Fi stability and external servers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Research required for offline, safety-focused applications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9349765"/>
                  </a:ext>
                </a:extLst>
              </a:tr>
              <a:tr h="924615"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3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Dionisi, A., et al.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2012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i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IEEE Int. Instrumentation &amp; Measurement Technology Conf.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Wearable object detection for blind users with audio alerts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Audio feedback tailored for visually impaired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Obsolete hardware, bulky implementation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Adapt for modern, compact, child-friendly systems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2493519"/>
                  </a:ext>
                </a:extLst>
              </a:tr>
              <a:tr h="783866"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4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Zhang, Wei, et al.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2024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i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IEEE Sensors Journal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Lightweight CNN designed for embedded object detection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High accuracy on embedded platforms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Requires optimization for voice output and audio mapping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Combine with audio response for guided safety applications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7685556"/>
                  </a:ext>
                </a:extLst>
              </a:tr>
              <a:tr h="924615"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5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Kumar, R., and P. Sharma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2024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i="1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IEEE Int. Conf. on Embedded Systems (ICES)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Offline object detection with ESP32-CAM and DFPlayer Mini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Fully offline, integrated voice feedback system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Limited vocabulary, basic model inference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5"/>
                        </a:spcBef>
                        <a:buNone/>
                      </a:pPr>
                      <a:r>
                        <a:rPr lang="en-IN" sz="1100" dirty="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ea typeface="Arial Unicode MS"/>
                          <a:cs typeface="Arial Unicode MS"/>
                        </a:rPr>
                        <a:t>Expand for dynamic models, child-focused datasets</a:t>
                      </a:r>
                    </a:p>
                  </a:txBody>
                  <a:tcPr marL="9525" marR="9525" marT="9525" marB="952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8405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2374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F9FEE-DBDA-26F2-CB2A-B52096A6C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AD2DE-C134-FEDD-A569-D8FD21060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32499"/>
            <a:ext cx="8911687" cy="128089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halkboard SE" panose="03050602040202020205" pitchFamily="66" charset="77"/>
              </a:rPr>
              <a:t>PROBLEM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80167-9F12-3381-5B40-B695C997D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192" y="2292403"/>
            <a:ext cx="8915400" cy="3777622"/>
          </a:xfrm>
        </p:spPr>
        <p:txBody>
          <a:bodyPr/>
          <a:lstStyle/>
          <a:p>
            <a:r>
              <a:rPr lang="en-US" sz="1400" dirty="0">
                <a:latin typeface="+mj-lt"/>
                <a:cs typeface="Times New Roman" panose="02020603050405020304" pitchFamily="18" charset="0"/>
              </a:rPr>
              <a:t>Children, especially at a young age, often engage with their surroundings without fully understanding the safety risks associated with various objects. </a:t>
            </a:r>
          </a:p>
          <a:p>
            <a:r>
              <a:rPr lang="en-US" sz="1400" dirty="0">
                <a:latin typeface="+mj-lt"/>
                <a:cs typeface="Times New Roman" panose="02020603050405020304" pitchFamily="18" charset="0"/>
              </a:rPr>
              <a:t>This natural curiosity can lead to unintended accidents when interacting with potentially harmful items such as sharp tools or breakable materials.</a:t>
            </a:r>
          </a:p>
          <a:p>
            <a:r>
              <a:rPr lang="en-US" sz="1400" dirty="0">
                <a:latin typeface="+mj-lt"/>
                <a:cs typeface="Times New Roman" panose="02020603050405020304" pitchFamily="18" charset="0"/>
              </a:rPr>
              <a:t> Existing object detection systems are either designed for industrial or adult use, relying on complex interfaces, internet connectivity, or textual output—none of which are suitable for child users. </a:t>
            </a:r>
          </a:p>
          <a:p>
            <a:r>
              <a:rPr lang="en-US" sz="1400" dirty="0">
                <a:latin typeface="+mj-lt"/>
                <a:cs typeface="Times New Roman" panose="02020603050405020304" pitchFamily="18" charset="0"/>
              </a:rPr>
              <a:t>Furthermore, current solutions lack voice-based feedback and cannot function independently in offline environments. </a:t>
            </a:r>
          </a:p>
          <a:p>
            <a:r>
              <a:rPr lang="en-US" sz="1400" dirty="0">
                <a:latin typeface="+mj-lt"/>
                <a:cs typeface="Times New Roman" panose="02020603050405020304" pitchFamily="18" charset="0"/>
              </a:rPr>
              <a:t>There is a clear need for a low-cost, intelligent, and child-friendly device that can detect objects in real time and guide children using simple voice alerts, without requiring screens, touch, or reading ability.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79D7746-1A33-834A-0CD5-53C4ACABD9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Visual-audio learning tool for kindergarten environments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686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C91CE-42F1-5586-15B7-572D6D6CC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633" y="228808"/>
            <a:ext cx="8074815" cy="16184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Chalkboard SE" panose="03050602040202020205" pitchFamily="66" charset="77"/>
              </a:rPr>
              <a:t>OBJECTIVES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B713C1-5342-3B35-FC39-0D0DA5E5926A}"/>
              </a:ext>
            </a:extLst>
          </p:cNvPr>
          <p:cNvSpPr txBox="1"/>
          <p:nvPr/>
        </p:nvSpPr>
        <p:spPr>
          <a:xfrm>
            <a:off x="1285239" y="2669084"/>
            <a:ext cx="8074815" cy="28003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 algn="just">
              <a:lnSpc>
                <a:spcPct val="150000"/>
              </a:lnSpc>
              <a:spcAft>
                <a:spcPts val="600"/>
              </a:spcAft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366B44A-5C3E-966D-956A-6D1A6986F0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6515" y="1791920"/>
            <a:ext cx="7657002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Enable child-safe object detection using ESP32-CAM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Provide offline audio feedback for safety awareness</a:t>
            </a:r>
          </a:p>
        </p:txBody>
      </p:sp>
    </p:spTree>
    <p:extLst>
      <p:ext uri="{BB962C8B-B14F-4D97-AF65-F5344CB8AC3E}">
        <p14:creationId xmlns:p14="http://schemas.microsoft.com/office/powerpoint/2010/main" val="1555475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00868-9B0A-4C1B-803E-3E8EF8E51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4070" y="118324"/>
            <a:ext cx="8074815" cy="16184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600" b="1" kern="1200" dirty="0">
                <a:solidFill>
                  <a:schemeClr val="tx1"/>
                </a:solidFill>
                <a:latin typeface="Chalkboard SE" panose="03050602040202020205" pitchFamily="66" charset="77"/>
              </a:rPr>
              <a:t> </a:t>
            </a:r>
            <a:r>
              <a:rPr lang="en-US" b="1" kern="1200" dirty="0">
                <a:solidFill>
                  <a:schemeClr val="tx1"/>
                </a:solidFill>
                <a:latin typeface="Chalkboard SE" panose="03050602040202020205" pitchFamily="66" charset="77"/>
              </a:rPr>
              <a:t>MODULES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C659B0-3E9E-20B1-B619-0ADE0E3826F2}"/>
              </a:ext>
            </a:extLst>
          </p:cNvPr>
          <p:cNvSpPr txBox="1"/>
          <p:nvPr/>
        </p:nvSpPr>
        <p:spPr>
          <a:xfrm>
            <a:off x="1302598" y="2083517"/>
            <a:ext cx="9583404" cy="47744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0B32037-0240-CBA8-AE42-A8DD23DFEAA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302598" y="2461206"/>
            <a:ext cx="1032964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Camera Module: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ESP32-CAM streams live video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Detection Module: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Python + YOLOv8 classifies object</a:t>
            </a:r>
          </a:p>
        </p:txBody>
      </p:sp>
    </p:spTree>
    <p:extLst>
      <p:ext uri="{BB962C8B-B14F-4D97-AF65-F5344CB8AC3E}">
        <p14:creationId xmlns:p14="http://schemas.microsoft.com/office/powerpoint/2010/main" val="4159208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33A7E-2FAE-5D89-9C41-F5CD6D424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354" y="119417"/>
            <a:ext cx="8074815" cy="16184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600" b="1" kern="1200" dirty="0">
                <a:solidFill>
                  <a:schemeClr val="tx1"/>
                </a:solidFill>
                <a:latin typeface="Chalkboard SE" panose="03050602040202020205" pitchFamily="66" charset="77"/>
              </a:rPr>
              <a:t> </a:t>
            </a:r>
            <a:r>
              <a:rPr lang="en-US" b="1" kern="1200" dirty="0">
                <a:solidFill>
                  <a:schemeClr val="tx1"/>
                </a:solidFill>
                <a:latin typeface="Chalkboard SE" panose="03050602040202020205" pitchFamily="66" charset="77"/>
              </a:rPr>
              <a:t>ALGORITHM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569597-3E12-E8DE-CF8D-D6E7174CE58C}"/>
              </a:ext>
            </a:extLst>
          </p:cNvPr>
          <p:cNvSpPr txBox="1"/>
          <p:nvPr/>
        </p:nvSpPr>
        <p:spPr>
          <a:xfrm>
            <a:off x="1285239" y="2581281"/>
            <a:ext cx="8074815" cy="28003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WhatsApp Image 2025-06-06 at 2.00.55 PM.jpeg">
            <a:extLst>
              <a:ext uri="{FF2B5EF4-FFF2-40B4-BE49-F238E27FC236}">
                <a16:creationId xmlns:a16="http://schemas.microsoft.com/office/drawing/2014/main" id="{7928640D-AFFE-5AA1-6881-1C74479275A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52119" y="2981090"/>
            <a:ext cx="10363200" cy="263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304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080FF-9CC5-B02B-AA2C-0382E6D0D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526" y="463196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5400" b="1" dirty="0">
                <a:latin typeface="Chalkboard SE" panose="03050602040202020205" pitchFamily="66" charset="77"/>
              </a:rPr>
              <a:t>ARCHITECTURE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E56FF8-36A7-C679-1BA0-D53EB2948B70}"/>
              </a:ext>
            </a:extLst>
          </p:cNvPr>
          <p:cNvSpPr/>
          <p:nvPr/>
        </p:nvSpPr>
        <p:spPr>
          <a:xfrm>
            <a:off x="5118538" y="4897820"/>
            <a:ext cx="1519768" cy="893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WhatsApp Image 2025-06-06 at 2.00.55 PM.jpeg">
            <a:extLst>
              <a:ext uri="{FF2B5EF4-FFF2-40B4-BE49-F238E27FC236}">
                <a16:creationId xmlns:a16="http://schemas.microsoft.com/office/drawing/2014/main" id="{8155FC60-D4FE-C051-E23C-116E0776841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52119" y="2981090"/>
            <a:ext cx="10363200" cy="263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15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35C7-218F-7E8F-2474-A87B18F0A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5745" y="275567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3600" b="1" dirty="0">
                <a:latin typeface="Chalkboard SE" panose="03050602040202020205" pitchFamily="66" charset="77"/>
              </a:rPr>
              <a:t>USE CASE DIAGRAM</a:t>
            </a:r>
          </a:p>
        </p:txBody>
      </p:sp>
      <p:pic>
        <p:nvPicPr>
          <p:cNvPr id="3" name="Picture 5" descr="Picture 5">
            <a:extLst>
              <a:ext uri="{FF2B5EF4-FFF2-40B4-BE49-F238E27FC236}">
                <a16:creationId xmlns:a16="http://schemas.microsoft.com/office/drawing/2014/main" id="{5FD0F1BB-19D5-8587-FBC4-F992CEEC8AD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02589" y="1084812"/>
            <a:ext cx="2514951" cy="483937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333669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E50D-7C19-1AAD-50DB-80F85DE7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601" y="647574"/>
            <a:ext cx="9984615" cy="1597228"/>
          </a:xfrm>
        </p:spPr>
        <p:txBody>
          <a:bodyPr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CLASS DIAGRAM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0B3BC9-250B-A1FB-2F89-4E56E62B5DC8}"/>
              </a:ext>
            </a:extLst>
          </p:cNvPr>
          <p:cNvSpPr txBox="1">
            <a:spLocks/>
          </p:cNvSpPr>
          <p:nvPr/>
        </p:nvSpPr>
        <p:spPr>
          <a:xfrm>
            <a:off x="3835256" y="1845289"/>
            <a:ext cx="9404723" cy="16529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IN"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Screenshot 2025-06-04 at 17.26.46.png" descr="Screenshot 2025-06-04 at 17.26.46.png">
            <a:extLst>
              <a:ext uri="{FF2B5EF4-FFF2-40B4-BE49-F238E27FC236}">
                <a16:creationId xmlns:a16="http://schemas.microsoft.com/office/drawing/2014/main" id="{C15C1DCA-BE1E-C9F1-54EF-41FC968163D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02704" y="1446188"/>
            <a:ext cx="2247343" cy="529730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20566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3C26E-D84F-4276-AA0F-337002A42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864" y="252254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ACTIVITY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E94C3-F73E-A93E-2216-25254E6AF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 descr="Picture 3">
            <a:extLst>
              <a:ext uri="{FF2B5EF4-FFF2-40B4-BE49-F238E27FC236}">
                <a16:creationId xmlns:a16="http://schemas.microsoft.com/office/drawing/2014/main" id="{393F0B4E-7A38-1A4F-B59D-118E370A97A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78321" y="1870743"/>
            <a:ext cx="4258040" cy="484669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54289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5C0B0-2D50-000D-C49D-891EB64E9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657" y="211059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COMPONENT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900CD-C17A-79D6-64D0-FECB19B34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C3447D-020E-74F4-6B30-8B634EF7297C}"/>
              </a:ext>
            </a:extLst>
          </p:cNvPr>
          <p:cNvSpPr txBox="1">
            <a:spLocks/>
          </p:cNvSpPr>
          <p:nvPr/>
        </p:nvSpPr>
        <p:spPr>
          <a:xfrm>
            <a:off x="1812181" y="120772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IN" dirty="0"/>
          </a:p>
        </p:txBody>
      </p:sp>
      <p:sp>
        <p:nvSpPr>
          <p:cNvPr id="5" name="Straight Connector 6">
            <a:extLst>
              <a:ext uri="{FF2B5EF4-FFF2-40B4-BE49-F238E27FC236}">
                <a16:creationId xmlns:a16="http://schemas.microsoft.com/office/drawing/2014/main" id="{24E9CEE7-0D49-6129-C0F1-CD4EA6ED311B}"/>
              </a:ext>
            </a:extLst>
          </p:cNvPr>
          <p:cNvSpPr/>
          <p:nvPr/>
        </p:nvSpPr>
        <p:spPr>
          <a:xfrm>
            <a:off x="1579429" y="7381276"/>
            <a:ext cx="4597052" cy="1"/>
          </a:xfrm>
          <a:prstGeom prst="line">
            <a:avLst/>
          </a:prstGeom>
          <a:ln cap="rnd"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Picture 3" descr="Picture 3">
            <a:extLst>
              <a:ext uri="{FF2B5EF4-FFF2-40B4-BE49-F238E27FC236}">
                <a16:creationId xmlns:a16="http://schemas.microsoft.com/office/drawing/2014/main" id="{C3D8126B-873C-E346-B0DC-97A2739F164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12181" y="1525497"/>
            <a:ext cx="8888067" cy="512075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99465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MGIT - Apps on Google Play">
            <a:extLst>
              <a:ext uri="{FF2B5EF4-FFF2-40B4-BE49-F238E27FC236}">
                <a16:creationId xmlns:a16="http://schemas.microsoft.com/office/drawing/2014/main" id="{333D212A-8AFB-2D4E-67CB-18197EC2F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3341"/>
            <a:ext cx="2422566" cy="1211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B2CCBA-A660-4391-7020-621A452FBFA5}"/>
              </a:ext>
            </a:extLst>
          </p:cNvPr>
          <p:cNvSpPr txBox="1"/>
          <p:nvPr/>
        </p:nvSpPr>
        <p:spPr>
          <a:xfrm>
            <a:off x="2102070" y="713611"/>
            <a:ext cx="10825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MAHATMA GANDHI INSTITUTE OF TECHNOLOGY(A)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DEPARTMENT OF INFORMATION TECHNOLOGY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4BA03A-F1F9-9FFA-F97D-54418DE44DF5}"/>
              </a:ext>
            </a:extLst>
          </p:cNvPr>
          <p:cNvSpPr txBox="1"/>
          <p:nvPr/>
        </p:nvSpPr>
        <p:spPr>
          <a:xfrm>
            <a:off x="1891862" y="2078451"/>
            <a:ext cx="8408276" cy="3043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Industry Oriented Mini Project(IT653PC)</a:t>
            </a: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</a:p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DEVICE FOR KIDS USING ESP32 CAM</a:t>
            </a: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Niranjan Kumar(22261A1208)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Tharuni Ganapathi(22261A1259)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ID: IT-24-11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D21012-30E6-D495-7268-6C1CCCB24620}"/>
              </a:ext>
            </a:extLst>
          </p:cNvPr>
          <p:cNvSpPr txBox="1"/>
          <p:nvPr/>
        </p:nvSpPr>
        <p:spPr>
          <a:xfrm>
            <a:off x="9175531" y="5274009"/>
            <a:ext cx="30164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IOMP Supervisor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Mrs.U.Chaitanya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0F17DC-6866-2287-B6F9-6655CEC32B62}"/>
              </a:ext>
            </a:extLst>
          </p:cNvPr>
          <p:cNvSpPr txBox="1"/>
          <p:nvPr/>
        </p:nvSpPr>
        <p:spPr>
          <a:xfrm>
            <a:off x="593835" y="5274009"/>
            <a:ext cx="30164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Internal Supervisor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Mrs. B Swetha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30D728-3918-97BB-FE12-83ACF7E55D05}"/>
              </a:ext>
            </a:extLst>
          </p:cNvPr>
          <p:cNvSpPr/>
          <p:nvPr/>
        </p:nvSpPr>
        <p:spPr>
          <a:xfrm>
            <a:off x="211776" y="253341"/>
            <a:ext cx="11768447" cy="635131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49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61FF7-2F82-38A3-FA52-140D6B7FC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9962" y="140331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SEQUENCE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CBB7C-0EA2-0599-4EC0-F2EF18F5F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96BE0F-C88D-B7D2-8FEB-B7C84CACFBB3}"/>
              </a:ext>
            </a:extLst>
          </p:cNvPr>
          <p:cNvSpPr txBox="1">
            <a:spLocks/>
          </p:cNvSpPr>
          <p:nvPr/>
        </p:nvSpPr>
        <p:spPr>
          <a:xfrm>
            <a:off x="1323086" y="1362240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IN" dirty="0"/>
          </a:p>
        </p:txBody>
      </p:sp>
      <p:pic>
        <p:nvPicPr>
          <p:cNvPr id="5" name="Picture 3" descr="Picture 3">
            <a:extLst>
              <a:ext uri="{FF2B5EF4-FFF2-40B4-BE49-F238E27FC236}">
                <a16:creationId xmlns:a16="http://schemas.microsoft.com/office/drawing/2014/main" id="{0D143CFD-D086-65CB-E241-DCE58E1DBEC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51297" y="1936654"/>
            <a:ext cx="9404723" cy="379673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13833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E1A9B-B294-51BD-B5BD-DA1BB319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363" y="207066"/>
            <a:ext cx="8871131" cy="1618489"/>
          </a:xfrm>
        </p:spPr>
        <p:txBody>
          <a:bodyPr anchor="ctr"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DEPLOYMENT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64A35-D69B-222A-28A9-30DA86F03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 descr="Picture 3">
            <a:extLst>
              <a:ext uri="{FF2B5EF4-FFF2-40B4-BE49-F238E27FC236}">
                <a16:creationId xmlns:a16="http://schemas.microsoft.com/office/drawing/2014/main" id="{92D673FA-F9D0-703B-4418-9EB8D8C95B9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59771" y="1661020"/>
            <a:ext cx="7203512" cy="511309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509746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9617A-F64E-FAC2-FDC6-FD906D609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484" y="639040"/>
            <a:ext cx="11709400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CODE IMPLEMENTATION AND OUTPUTS: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34C6C-4189-D089-D23B-12C8DFE4A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FC58AA-F36B-B785-2888-85920FB8DC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548" y="1611770"/>
            <a:ext cx="7049896" cy="48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261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2D7861-4EF5-0BD7-61CE-49F7375B0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484" y="1224793"/>
            <a:ext cx="7420779" cy="446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5799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2936FA-FE7F-F157-1A11-7D0BB020A4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387" y="1149590"/>
            <a:ext cx="8105226" cy="455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2405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25E70A-B346-F22C-CC08-15638C1B67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860" y="1367195"/>
            <a:ext cx="8264722" cy="465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722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B8DE1-0FBC-7C45-D9C8-D3EE5960C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49835"/>
            <a:ext cx="8911687" cy="1280890"/>
          </a:xfrm>
        </p:spPr>
        <p:txBody>
          <a:bodyPr/>
          <a:lstStyle/>
          <a:p>
            <a:r>
              <a:rPr lang="en-US" b="1" dirty="0">
                <a:latin typeface="Chalkboard SE" panose="03050602040202020205" pitchFamily="66" charset="77"/>
              </a:rPr>
              <a:t>TEST CASES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C9CA650-5B9D-2D59-49C6-8695115B81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3908306"/>
              </p:ext>
            </p:extLst>
          </p:nvPr>
        </p:nvGraphicFramePr>
        <p:xfrm>
          <a:off x="1770077" y="4385310"/>
          <a:ext cx="9742926" cy="24726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23821">
                  <a:extLst>
                    <a:ext uri="{9D8B030D-6E8A-4147-A177-3AD203B41FA5}">
                      <a16:colId xmlns:a16="http://schemas.microsoft.com/office/drawing/2014/main" val="1280972492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1391373044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3672947648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427870979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1567184083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3146017267"/>
                    </a:ext>
                  </a:extLst>
                </a:gridCol>
              </a:tblGrid>
              <a:tr h="513220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TC_06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Audio Playback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ESP32 DevKit plays corresponding audio via DFPlayer Mini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Correct audio clip plays matching detected object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Correct audio clip plays matching detected object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377241296"/>
                  </a:ext>
                </a:extLst>
              </a:tr>
              <a:tr h="388171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TC_07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Harmful Object Alert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Detect harmful object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Audio output warns child about harmful object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Audio output warns child about harmful object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588399706"/>
                  </a:ext>
                </a:extLst>
              </a:tr>
              <a:tr h="388171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TC_08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Harmless Object Info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Detect harmless object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Audio output gives simple, positive info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Audio output gives simple, positive info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836251176"/>
                  </a:ext>
                </a:extLst>
              </a:tr>
              <a:tr h="138074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TC_09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No Object Detected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No object in view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No audio played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No audio played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495131944"/>
                  </a:ext>
                </a:extLst>
              </a:tr>
              <a:tr h="263123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TC_10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System Reset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Reset device during operation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Device restarts without error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Device restarts without error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7360569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08A3CC-0DDA-A63E-3A75-1C7DEA2A6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900383"/>
              </p:ext>
            </p:extLst>
          </p:nvPr>
        </p:nvGraphicFramePr>
        <p:xfrm>
          <a:off x="1761688" y="1190280"/>
          <a:ext cx="9742926" cy="32232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23821">
                  <a:extLst>
                    <a:ext uri="{9D8B030D-6E8A-4147-A177-3AD203B41FA5}">
                      <a16:colId xmlns:a16="http://schemas.microsoft.com/office/drawing/2014/main" val="1166821802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500988380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3723820832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807725159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576596656"/>
                    </a:ext>
                  </a:extLst>
                </a:gridCol>
                <a:gridCol w="1623821">
                  <a:extLst>
                    <a:ext uri="{9D8B030D-6E8A-4147-A177-3AD203B41FA5}">
                      <a16:colId xmlns:a16="http://schemas.microsoft.com/office/drawing/2014/main" val="1636012446"/>
                    </a:ext>
                  </a:extLst>
                </a:gridCol>
              </a:tblGrid>
              <a:tr h="198193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Test Case Name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Test Description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Expected Output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Actual Output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Remarks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299371879"/>
                  </a:ext>
                </a:extLst>
              </a:tr>
              <a:tr h="557184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TC_01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ESP32-CAM Power On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Power on the ESP32-CAM module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ESP32-CAM boots up and starts video streaming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ESP32-CAM boots up and starts video streaming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14321652"/>
                  </a:ext>
                </a:extLst>
              </a:tr>
              <a:tr h="557184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TC_02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WiFi Connection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ESP32-CAM connects to configured WiFi hotspot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ESP32-CAM successfully connects to WiFi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ESP32-CAM successfully connects to WiFi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203396625"/>
                  </a:ext>
                </a:extLst>
              </a:tr>
              <a:tr h="557184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TC_03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Video Streaming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Stream live video from ESP32-CAM to local server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Live video stream is visible on local server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Live video stream is visible on local server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917871533"/>
                  </a:ext>
                </a:extLst>
              </a:tr>
              <a:tr h="557184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TC_04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Object Detection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Run YOLOv8 detection on video frames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Objects are detected and labeled correctly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Objects are detected and labeled correctly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786788640"/>
                  </a:ext>
                </a:extLst>
              </a:tr>
              <a:tr h="736679"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TC_05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Detection ID Send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Send detected object ID via HTTP from server to ESP32 </a:t>
                      </a:r>
                      <a:r>
                        <a:rPr lang="en-IN" sz="1200" dirty="0" err="1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DevKit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ESP32 DevKit receives correct object ID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ESP32 DevKit receives correct object ID</a:t>
                      </a:r>
                      <a:endParaRPr lang="en-IN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276225" indent="-276225" algn="l">
                        <a:buNone/>
                      </a:pPr>
                      <a:r>
                        <a:rPr lang="en-IN" sz="12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Success</a:t>
                      </a:r>
                      <a:endParaRPr lang="en-IN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67910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5518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8F1DAE-6C5F-EED4-986E-F39471599D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861" y="1327369"/>
            <a:ext cx="8176225" cy="458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4024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E807E8-0FB3-2FBA-7567-025D31C794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33" y="1924456"/>
            <a:ext cx="4996214" cy="2689487"/>
          </a:xfrm>
          <a:prstGeom prst="rect">
            <a:avLst/>
          </a:prstGeom>
        </p:spPr>
      </p:pic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4DED1CE8-F9D7-06A8-9D02-053788C804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055" y="1924456"/>
            <a:ext cx="5363362" cy="278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487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A2B396-B44D-7DBB-33DF-A9B24E569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FB534E79-8575-4252-1E97-A3D4F679CF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369" y="1539875"/>
            <a:ext cx="5553513" cy="419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22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061F9-5045-BADE-8E37-D109325AE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601" y="659277"/>
            <a:ext cx="3255081" cy="4480726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latin typeface="Chalkboard SE" panose="03050602040202020205" pitchFamily="66" charset="77"/>
                <a:ea typeface="ADLaM Display" panose="02010000000000000000" pitchFamily="2" charset="77"/>
                <a:cs typeface="Baloo Bhaijaan" panose="03080902040302020200" pitchFamily="66" charset="-78"/>
              </a:rPr>
              <a:t>OUTLINE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6C3175-AA1F-351D-7F46-90FDAF86913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242808" y="1285867"/>
            <a:ext cx="4702848" cy="4282698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latin typeface="Times New Roman" panose="02020603050405020304" pitchFamily="18" charset="0"/>
              </a:rPr>
              <a:t>ABSTRACT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latin typeface="Times New Roman" panose="02020603050405020304" pitchFamily="18" charset="0"/>
              </a:rPr>
              <a:t>INTRODUCTION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latin typeface="Times New Roman" panose="02020603050405020304" pitchFamily="18" charset="0"/>
              </a:rPr>
              <a:t>EXISTING SYSTEM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latin typeface="Times New Roman" panose="02020603050405020304" pitchFamily="18" charset="0"/>
              </a:rPr>
              <a:t>PROPOSED SYSTEM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APPLICATIONS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REQUIREMENTS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LITERATURE SURVERY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PROBLEM STATEMENT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OBJECTIVES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MODULES DESCRIPTION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ALGORITHM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DESIGN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CODE EXECUTION / RESULT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TEST CASES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CONCLUSION AND FUTURE ENHANCEMENT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6903381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592128-D400-F602-F05C-F64D4CA1E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CD6C0B-2BF5-8B7C-D5F3-ECDC423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DBF93A-ADAC-D57D-439C-EED5E1316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713" y="1734395"/>
            <a:ext cx="5901690" cy="389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648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125FD-D11A-1366-7986-242AE930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268" y="492291"/>
            <a:ext cx="9654903" cy="1618489"/>
          </a:xfrm>
        </p:spPr>
        <p:txBody>
          <a:bodyPr anchor="ctr"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CONCLUSION AND FUTURE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C2601-728A-E0F0-9290-8D1249C20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41764"/>
            <a:ext cx="8010226" cy="4245864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1200" b="1" dirty="0"/>
              <a:t>Conclusion:</a:t>
            </a:r>
            <a:endParaRPr lang="en-US" sz="1200" dirty="0"/>
          </a:p>
          <a:p>
            <a:r>
              <a:rPr lang="en-US" sz="1200" dirty="0"/>
              <a:t>The </a:t>
            </a:r>
            <a:r>
              <a:rPr lang="en-US" sz="1200" b="1" dirty="0"/>
              <a:t>Object Detection Device for Kids using ESP32-CAM</a:t>
            </a:r>
            <a:r>
              <a:rPr lang="en-US" sz="1200" dirty="0"/>
              <a:t> successfully demonstrates the integration of real-time object recognition and voice-based safety feedback using a lightweight, cost-effective, and fully offline system. </a:t>
            </a:r>
          </a:p>
          <a:p>
            <a:r>
              <a:rPr lang="en-US" sz="1200" dirty="0"/>
              <a:t>The device is designed with modularity in mind, separating the video capture and audio feedback tasks to overcome the memory constraints of the ESP32-CAM. </a:t>
            </a:r>
          </a:p>
          <a:p>
            <a:r>
              <a:rPr lang="en-US" sz="1200" dirty="0"/>
              <a:t>The system delivers clear voice alerts that guide children in understanding whether an object is safe or harmful, without requiring internet access, touchscreen input, or adult assistance.</a:t>
            </a:r>
          </a:p>
          <a:p>
            <a:r>
              <a:rPr lang="en-US" sz="1200" dirty="0"/>
              <a:t>The project meets its goals by offering a screen-free, intuitive, and child-friendly learning and safety tool. It functions efficiently in real-time and is easy to use in home, school, or daycare environments. The successful integration of ESP32-CAM, YOLOv8, ESP32 Devkit, and </a:t>
            </a:r>
            <a:r>
              <a:rPr lang="en-US" sz="1200" dirty="0" err="1"/>
              <a:t>DFPlayer</a:t>
            </a:r>
            <a:r>
              <a:rPr lang="en-US" sz="1200" dirty="0"/>
              <a:t> Mini demonstrates the potential of embedded AI in low-resource, educational applications.</a:t>
            </a:r>
          </a:p>
          <a:p>
            <a:r>
              <a:rPr lang="en-US" sz="1200" dirty="0"/>
              <a:t>Safe, cost-effective system for children</a:t>
            </a:r>
          </a:p>
        </p:txBody>
      </p:sp>
    </p:spTree>
    <p:extLst>
      <p:ext uri="{BB962C8B-B14F-4D97-AF65-F5344CB8AC3E}">
        <p14:creationId xmlns:p14="http://schemas.microsoft.com/office/powerpoint/2010/main" val="14231675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7C7DF-80A2-3291-A629-7CE1DC449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C818E-9C7F-DEE3-FC45-DB56B6E4F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295" y="741556"/>
            <a:ext cx="9052071" cy="5709577"/>
          </a:xfrm>
        </p:spPr>
        <p:txBody>
          <a:bodyPr>
            <a:normAutofit fontScale="77500" lnSpcReduction="20000"/>
          </a:bodyPr>
          <a:lstStyle/>
          <a:p>
            <a:endParaRPr lang="en-US" sz="1200" b="1" dirty="0">
              <a:latin typeface="Goudy Old Style" panose="02020502050305020303" pitchFamily="18" charset="0"/>
            </a:endParaRPr>
          </a:p>
          <a:p>
            <a:pPr marL="0" indent="0">
              <a:buNone/>
            </a:pPr>
            <a:r>
              <a:rPr lang="en-US" sz="1700" b="1" dirty="0">
                <a:latin typeface="+mj-lt"/>
              </a:rPr>
              <a:t>Future Scope:</a:t>
            </a:r>
            <a:endParaRPr lang="en-US" sz="17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sz="1700" b="1" dirty="0">
                <a:latin typeface="+mj-lt"/>
              </a:rPr>
              <a:t>Wearable Form Factor:</a:t>
            </a:r>
            <a:r>
              <a:rPr lang="en-US" sz="1700" dirty="0">
                <a:latin typeface="+mj-lt"/>
              </a:rPr>
              <a:t> Miniaturize and optimize the hardware layout to create a compact, wearable version of the device (e.g., as a smart badge or lanyard) for improved portability and usability.</a:t>
            </a:r>
          </a:p>
          <a:p>
            <a:pPr>
              <a:lnSpc>
                <a:spcPct val="150000"/>
              </a:lnSpc>
            </a:pPr>
            <a:r>
              <a:rPr lang="en-US" sz="1700" b="1" dirty="0">
                <a:latin typeface="+mj-lt"/>
              </a:rPr>
              <a:t>Expanded Dataset:</a:t>
            </a:r>
            <a:r>
              <a:rPr lang="en-US" sz="1700" dirty="0">
                <a:latin typeface="+mj-lt"/>
              </a:rPr>
              <a:t> Increase the variety of detectable objects to include more household, classroom, and playground items, making the system more versatile in real-world use.</a:t>
            </a:r>
          </a:p>
          <a:p>
            <a:pPr>
              <a:lnSpc>
                <a:spcPct val="150000"/>
              </a:lnSpc>
            </a:pPr>
            <a:r>
              <a:rPr lang="en-US" sz="1700" b="1" dirty="0">
                <a:latin typeface="+mj-lt"/>
              </a:rPr>
              <a:t>Dynamic Voice Feedback:</a:t>
            </a:r>
            <a:r>
              <a:rPr lang="en-US" sz="1700" dirty="0">
                <a:latin typeface="+mj-lt"/>
              </a:rPr>
              <a:t> Integrate offline text-to-speech (TTS) capabilities to eliminate the need for pre-recorded audio files and allow dynamic message generation.</a:t>
            </a:r>
            <a:endParaRPr lang="en-US" sz="1700" dirty="0">
              <a:latin typeface="+mj-lt"/>
              <a:cs typeface="Times New Roman" panose="02020603050405020304" pitchFamily="18" charset="0"/>
            </a:endParaRPr>
          </a:p>
          <a:p>
            <a:r>
              <a:rPr lang="en-US" sz="1700" b="1" dirty="0">
                <a:latin typeface="+mj-lt"/>
              </a:rPr>
              <a:t>Multi-Language Support:</a:t>
            </a:r>
            <a:r>
              <a:rPr lang="en-US" sz="1700" dirty="0">
                <a:latin typeface="+mj-lt"/>
              </a:rPr>
              <a:t> Add regional language options to make the device accessible in diverse linguistic settings.</a:t>
            </a:r>
          </a:p>
          <a:p>
            <a:r>
              <a:rPr lang="en-US" sz="1700" b="1" dirty="0">
                <a:latin typeface="+mj-lt"/>
              </a:rPr>
              <a:t>Custom PCB Design:</a:t>
            </a:r>
            <a:r>
              <a:rPr lang="en-US" sz="1700" dirty="0">
                <a:latin typeface="+mj-lt"/>
              </a:rPr>
              <a:t> Replace the breadboard prototype with a printed circuit board (PCB) to improve stability and prepare the device for large-scale use.</a:t>
            </a:r>
            <a:r>
              <a:rPr lang="en-US" sz="1700" b="1" dirty="0">
                <a:latin typeface="+mj-lt"/>
              </a:rPr>
              <a:t> </a:t>
            </a:r>
          </a:p>
          <a:p>
            <a:r>
              <a:rPr lang="en-US" sz="1700" b="1" dirty="0">
                <a:latin typeface="+mj-lt"/>
              </a:rPr>
              <a:t>Wearable Form Factor:</a:t>
            </a:r>
            <a:r>
              <a:rPr lang="en-US" sz="1700" dirty="0">
                <a:latin typeface="+mj-lt"/>
              </a:rPr>
              <a:t> Miniaturize and optimize the hardware layout to create a compact, wearable version of the device (e.g., as a smart badge or lanyard) for improved portability and usability.</a:t>
            </a:r>
          </a:p>
          <a:p>
            <a:pPr>
              <a:lnSpc>
                <a:spcPct val="150000"/>
              </a:lnSpc>
            </a:pPr>
            <a:r>
              <a:rPr lang="en-US" sz="1700" b="1" dirty="0">
                <a:latin typeface="+mj-lt"/>
              </a:rPr>
              <a:t>Expanded Dataset:</a:t>
            </a:r>
            <a:r>
              <a:rPr lang="en-US" sz="1700" dirty="0">
                <a:latin typeface="+mj-lt"/>
              </a:rPr>
              <a:t> Increase the variety of detectable objects to include more household, classroom, and playground items, making the system more versatile in real-world use.</a:t>
            </a:r>
          </a:p>
          <a:p>
            <a:pPr>
              <a:lnSpc>
                <a:spcPct val="150000"/>
              </a:lnSpc>
            </a:pPr>
            <a:r>
              <a:rPr lang="en-US" sz="1700" b="1" dirty="0">
                <a:latin typeface="+mj-lt"/>
              </a:rPr>
              <a:t>Dynamic Voice Feedback:</a:t>
            </a:r>
            <a:r>
              <a:rPr lang="en-US" sz="1700" dirty="0">
                <a:latin typeface="+mj-lt"/>
              </a:rPr>
              <a:t> Integrate offline text-to-speech (TTS) capabilities to eliminate the need for pre-recorded audio files and allow dynamic message generation.</a:t>
            </a:r>
            <a:endParaRPr lang="en-US" sz="1700" dirty="0">
              <a:latin typeface="+mj-lt"/>
              <a:cs typeface="Times New Roman" panose="02020603050405020304" pitchFamily="18" charset="0"/>
            </a:endParaRPr>
          </a:p>
          <a:p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42696365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24DE2-69E2-E831-E58D-1BCFE610B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039" y="361082"/>
            <a:ext cx="8074815" cy="16184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1" kern="1200" dirty="0">
                <a:solidFill>
                  <a:schemeClr val="tx1"/>
                </a:solidFill>
                <a:latin typeface="Chalkboard SE" panose="03050602040202020205" pitchFamily="66" charset="77"/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688909-53AC-F2EF-0AE1-0BE271848341}"/>
              </a:ext>
            </a:extLst>
          </p:cNvPr>
          <p:cNvSpPr txBox="1"/>
          <p:nvPr/>
        </p:nvSpPr>
        <p:spPr>
          <a:xfrm>
            <a:off x="998290" y="1790105"/>
            <a:ext cx="9303391" cy="43296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sz="1200" b="1" dirty="0"/>
              <a:t>[1]</a:t>
            </a:r>
            <a:r>
              <a:rPr lang="en-IN" sz="1200" dirty="0"/>
              <a:t> </a:t>
            </a:r>
            <a:r>
              <a:rPr lang="en-IN" sz="1200" b="1" dirty="0"/>
              <a:t>Zhang, Wei, et al. </a:t>
            </a:r>
            <a:r>
              <a:rPr lang="en-IN" sz="1200" dirty="0"/>
              <a:t>"Lightweight CNN for object detection on embedded devices." </a:t>
            </a:r>
            <a:r>
              <a:rPr lang="en-IN" sz="1200" i="1" dirty="0"/>
              <a:t>IEEE Sensors</a:t>
            </a:r>
            <a:br>
              <a:rPr lang="en-IN" sz="1200" i="1" dirty="0"/>
            </a:br>
            <a:r>
              <a:rPr lang="en-IN" sz="1200" i="1" dirty="0"/>
              <a:t>     Journal</a:t>
            </a:r>
            <a:r>
              <a:rPr lang="en-IN" sz="1200" dirty="0"/>
              <a:t> (2024).</a:t>
            </a:r>
          </a:p>
          <a:p>
            <a:r>
              <a:rPr lang="en-IN" sz="1200" b="1" dirty="0"/>
              <a:t>[2]</a:t>
            </a:r>
            <a:r>
              <a:rPr lang="en-IN" sz="1200" dirty="0"/>
              <a:t> </a:t>
            </a:r>
            <a:r>
              <a:rPr lang="en-IN" sz="1200" b="1" dirty="0"/>
              <a:t>Kumar, R., and P. Sharma. </a:t>
            </a:r>
            <a:r>
              <a:rPr lang="en-IN" sz="1200" dirty="0"/>
              <a:t>"ESP32-CAM based offline object detection with audio feedback."</a:t>
            </a:r>
            <a:br>
              <a:rPr lang="en-IN" sz="1200" dirty="0"/>
            </a:br>
            <a:r>
              <a:rPr lang="en-IN" sz="1200" dirty="0"/>
              <a:t>     </a:t>
            </a:r>
            <a:r>
              <a:rPr lang="en-IN" sz="1200" i="1" dirty="0"/>
              <a:t>2024 IEEE International Conference on Embedded Systems (ICES)</a:t>
            </a:r>
            <a:r>
              <a:rPr lang="en-IN" sz="1200" dirty="0"/>
              <a:t>, 2024.</a:t>
            </a:r>
          </a:p>
          <a:p>
            <a:r>
              <a:rPr lang="en-IN" sz="1200" b="1" dirty="0"/>
              <a:t>[3]</a:t>
            </a:r>
            <a:r>
              <a:rPr lang="en-IN" sz="1200" dirty="0"/>
              <a:t> </a:t>
            </a:r>
            <a:r>
              <a:rPr lang="en-IN" sz="1200" b="1" dirty="0"/>
              <a:t>Banerjee, A., and R. Paul. </a:t>
            </a:r>
            <a:r>
              <a:rPr lang="en-IN" sz="1200" dirty="0"/>
              <a:t>"Audio-Assisted Object Identification System for Pre-School</a:t>
            </a:r>
            <a:br>
              <a:rPr lang="en-IN" sz="1200" dirty="0"/>
            </a:br>
            <a:r>
              <a:rPr lang="en-IN" sz="1200" dirty="0"/>
              <a:t>     Children." </a:t>
            </a:r>
            <a:r>
              <a:rPr lang="en-IN" sz="1200" i="1" dirty="0"/>
              <a:t>Journal of Educational Technology &amp; Society</a:t>
            </a:r>
            <a:r>
              <a:rPr lang="en-IN" sz="1200" dirty="0"/>
              <a:t> 26.1 (2023): 35–44.</a:t>
            </a:r>
          </a:p>
          <a:p>
            <a:r>
              <a:rPr lang="en-IN" sz="1200" b="1" dirty="0"/>
              <a:t>[4]</a:t>
            </a:r>
            <a:r>
              <a:rPr lang="en-IN" sz="1200" dirty="0"/>
              <a:t> </a:t>
            </a:r>
            <a:r>
              <a:rPr lang="en-IN" sz="1200" b="1" dirty="0"/>
              <a:t>Kadhim, Thair A., et al. </a:t>
            </a:r>
            <a:r>
              <a:rPr lang="en-IN" sz="1200" dirty="0"/>
              <a:t>"A face recognition application for Alzheimer’s patients using ESP32-</a:t>
            </a:r>
            <a:br>
              <a:rPr lang="en-IN" sz="1200" dirty="0"/>
            </a:br>
            <a:r>
              <a:rPr lang="en-IN" sz="1200" dirty="0"/>
              <a:t>     CAM and Raspberry Pi." </a:t>
            </a:r>
            <a:r>
              <a:rPr lang="en-IN" sz="1200" i="1" dirty="0"/>
              <a:t>Journal of Real-Time Image Processing</a:t>
            </a:r>
            <a:r>
              <a:rPr lang="en-IN" sz="1200" dirty="0"/>
              <a:t> 20.5 (2023): 100.</a:t>
            </a:r>
          </a:p>
          <a:p>
            <a:r>
              <a:rPr lang="en-IN" sz="1200" b="1" dirty="0"/>
              <a:t>[5]</a:t>
            </a:r>
            <a:r>
              <a:rPr lang="en-IN" sz="1200" dirty="0"/>
              <a:t> </a:t>
            </a:r>
            <a:r>
              <a:rPr lang="en-IN" sz="1200" b="1" dirty="0"/>
              <a:t>Vinod, </a:t>
            </a:r>
            <a:r>
              <a:rPr lang="en-IN" sz="1200" b="1" dirty="0" err="1"/>
              <a:t>Sredha</a:t>
            </a:r>
            <a:r>
              <a:rPr lang="en-IN" sz="1200" b="1" dirty="0"/>
              <a:t>, et al. </a:t>
            </a:r>
            <a:r>
              <a:rPr lang="en-IN" sz="1200" dirty="0"/>
              <a:t>"Object detection using ESP32 cameras for quality control of steel</a:t>
            </a:r>
            <a:br>
              <a:rPr lang="en-IN" sz="1200" dirty="0"/>
            </a:br>
            <a:r>
              <a:rPr lang="en-IN" sz="1200" dirty="0"/>
              <a:t>     components in manufacturing structures." </a:t>
            </a:r>
            <a:r>
              <a:rPr lang="en-IN" sz="1200" i="1" dirty="0"/>
              <a:t>Arabian Journal for Science and Engineering</a:t>
            </a:r>
            <a:r>
              <a:rPr lang="en-IN" sz="1200" dirty="0"/>
              <a:t> 48.10</a:t>
            </a:r>
            <a:br>
              <a:rPr lang="en-IN" sz="1200" dirty="0"/>
            </a:br>
            <a:r>
              <a:rPr lang="en-IN" sz="1200" dirty="0"/>
              <a:t>     (2023): 12741–12758.</a:t>
            </a:r>
          </a:p>
          <a:p>
            <a:r>
              <a:rPr lang="en-IN" sz="1200" b="1" dirty="0"/>
              <a:t>[6]</a:t>
            </a:r>
            <a:r>
              <a:rPr lang="en-IN" sz="1200" dirty="0"/>
              <a:t> </a:t>
            </a:r>
            <a:r>
              <a:rPr lang="en-IN" sz="1200" b="1" dirty="0"/>
              <a:t>Ramesh, S., and S. Ramya. </a:t>
            </a:r>
            <a:r>
              <a:rPr lang="en-IN" sz="1200" dirty="0"/>
              <a:t>"Object Detection using Embedded Deep Learning on Microcontrollers</a:t>
            </a:r>
            <a:br>
              <a:rPr lang="en-IN" sz="1200" dirty="0"/>
            </a:br>
            <a:r>
              <a:rPr lang="en-IN" sz="1200" dirty="0"/>
              <a:t>     for Safety Systems." </a:t>
            </a:r>
            <a:r>
              <a:rPr lang="en-IN" sz="1200" i="1" dirty="0"/>
              <a:t>International Journal of Engineering Research &amp; Technology (IJERT)</a:t>
            </a:r>
            <a:r>
              <a:rPr lang="en-IN" sz="1200" dirty="0"/>
              <a:t> 11.5</a:t>
            </a:r>
            <a:br>
              <a:rPr lang="en-IN" sz="1200" dirty="0"/>
            </a:br>
            <a:r>
              <a:rPr lang="en-IN" sz="1200" dirty="0"/>
              <a:t>     (2022): 211–215.</a:t>
            </a:r>
          </a:p>
          <a:p>
            <a:r>
              <a:rPr lang="en-IN" sz="1200" b="1" dirty="0"/>
              <a:t>[7]</a:t>
            </a:r>
            <a:r>
              <a:rPr lang="en-IN" sz="1200" dirty="0"/>
              <a:t> </a:t>
            </a:r>
            <a:r>
              <a:rPr lang="en-IN" sz="1200" b="1" dirty="0"/>
              <a:t>Chen, X., et al. </a:t>
            </a:r>
            <a:r>
              <a:rPr lang="en-IN" sz="1200" dirty="0"/>
              <a:t>"Real-time Object Detection and Notification System for the Visually Impaired</a:t>
            </a:r>
            <a:br>
              <a:rPr lang="en-IN" sz="1200" dirty="0"/>
            </a:br>
            <a:r>
              <a:rPr lang="en-IN" sz="1200" dirty="0"/>
              <a:t>     using Raspberry Pi and YOLOv3." </a:t>
            </a:r>
            <a:r>
              <a:rPr lang="en-IN" sz="1200" i="1" dirty="0"/>
              <a:t>Procedia Computer Science</a:t>
            </a:r>
            <a:r>
              <a:rPr lang="en-IN" sz="1200" dirty="0"/>
              <a:t> 184 (2021): 564–571.</a:t>
            </a:r>
          </a:p>
          <a:p>
            <a:r>
              <a:rPr lang="en-IN" sz="1200" b="1" dirty="0"/>
              <a:t>[8]</a:t>
            </a:r>
            <a:r>
              <a:rPr lang="en-IN" sz="1200" dirty="0"/>
              <a:t> </a:t>
            </a:r>
            <a:r>
              <a:rPr lang="en-IN" sz="1200" b="1" dirty="0"/>
              <a:t>Sharma, V., and R. Kaur. </a:t>
            </a:r>
            <a:r>
              <a:rPr lang="en-IN" sz="1200" dirty="0"/>
              <a:t>"Smart Safety Alert System using Computer Vision for Children at</a:t>
            </a:r>
            <a:br>
              <a:rPr lang="en-IN" sz="1200" dirty="0"/>
            </a:br>
            <a:r>
              <a:rPr lang="en-IN" sz="1200" dirty="0"/>
              <a:t>     Home." </a:t>
            </a:r>
            <a:r>
              <a:rPr lang="en-IN" sz="1200" i="1" dirty="0"/>
              <a:t>International Journal of Innovative Research in Computer and Communication</a:t>
            </a:r>
            <a:br>
              <a:rPr lang="en-IN" sz="1200" i="1" dirty="0"/>
            </a:br>
            <a:r>
              <a:rPr lang="en-IN" sz="1200" i="1" dirty="0"/>
              <a:t>     Engineering</a:t>
            </a:r>
            <a:r>
              <a:rPr lang="en-IN" sz="1200" dirty="0"/>
              <a:t> 9.4 (2021): 1452–1458.</a:t>
            </a:r>
          </a:p>
          <a:p>
            <a:r>
              <a:rPr lang="en-IN" sz="1200" b="1" dirty="0"/>
              <a:t>[9]</a:t>
            </a:r>
            <a:r>
              <a:rPr lang="en-IN" sz="1200" dirty="0"/>
              <a:t> </a:t>
            </a:r>
            <a:r>
              <a:rPr lang="en-IN" sz="1200" b="1" dirty="0"/>
              <a:t>Ali, T., et al. </a:t>
            </a:r>
            <a:r>
              <a:rPr lang="en-IN" sz="1200" dirty="0"/>
              <a:t>"Lightweight Object Recognition System using CNN on ESP32 for IoT Applications."</a:t>
            </a:r>
            <a:br>
              <a:rPr lang="en-IN" sz="1200" dirty="0"/>
            </a:br>
            <a:r>
              <a:rPr lang="en-IN" sz="1200" dirty="0"/>
              <a:t>     </a:t>
            </a:r>
            <a:r>
              <a:rPr lang="en-IN" sz="1200" i="1" dirty="0"/>
              <a:t>IEEE Access</a:t>
            </a:r>
            <a:r>
              <a:rPr lang="en-IN" sz="1200" dirty="0"/>
              <a:t> 8 (2020): 170304–170316.</a:t>
            </a:r>
          </a:p>
          <a:p>
            <a:r>
              <a:rPr lang="en-IN" sz="1200" b="1" dirty="0"/>
              <a:t>[10]</a:t>
            </a:r>
            <a:r>
              <a:rPr lang="en-IN" sz="1200" dirty="0"/>
              <a:t> </a:t>
            </a:r>
            <a:r>
              <a:rPr lang="en-IN" sz="1200" b="1" dirty="0"/>
              <a:t>Dionisi, Alessandro, Emilio </a:t>
            </a:r>
            <a:r>
              <a:rPr lang="en-IN" sz="1200" b="1" dirty="0" err="1"/>
              <a:t>Sardini</a:t>
            </a:r>
            <a:r>
              <a:rPr lang="en-IN" sz="1200" b="1" dirty="0"/>
              <a:t>, and Mauro </a:t>
            </a:r>
            <a:r>
              <a:rPr lang="en-IN" sz="1200" b="1" dirty="0" err="1"/>
              <a:t>Serpelloni</a:t>
            </a:r>
            <a:r>
              <a:rPr lang="en-IN" sz="1200" b="1" dirty="0"/>
              <a:t>. </a:t>
            </a:r>
            <a:r>
              <a:rPr lang="en-IN" sz="1200" dirty="0"/>
              <a:t>"Wearable object detection system</a:t>
            </a:r>
            <a:br>
              <a:rPr lang="en-IN" sz="1200" dirty="0"/>
            </a:br>
            <a:r>
              <a:rPr lang="en-IN" sz="1200" dirty="0"/>
              <a:t>     for the blind." </a:t>
            </a:r>
            <a:r>
              <a:rPr lang="en-IN" sz="1200" i="1" dirty="0"/>
              <a:t>2012 IEEE International Instrumentation and Measurement Technology</a:t>
            </a:r>
            <a:br>
              <a:rPr lang="en-IN" sz="1200" i="1" dirty="0"/>
            </a:br>
            <a:r>
              <a:rPr lang="en-IN" sz="1200" i="1" dirty="0"/>
              <a:t>     Conference Proceedings</a:t>
            </a:r>
            <a:r>
              <a:rPr lang="en-IN" sz="1200" dirty="0"/>
              <a:t>. IEEE, 2012.</a:t>
            </a:r>
          </a:p>
          <a:p>
            <a:r>
              <a:rPr lang="en-IN" sz="1200" dirty="0"/>
              <a:t>.</a:t>
            </a:r>
          </a:p>
          <a:p>
            <a:pPr>
              <a:lnSpc>
                <a:spcPct val="90000"/>
              </a:lnSpc>
              <a:defRPr sz="1800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0716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XECUTION VIDEO">
            <a:hlinkClick r:id="" action="ppaction://media"/>
            <a:extLst>
              <a:ext uri="{FF2B5EF4-FFF2-40B4-BE49-F238E27FC236}">
                <a16:creationId xmlns:a16="http://schemas.microsoft.com/office/drawing/2014/main" id="{143C2FF3-BE17-4D6D-A53E-42CA8140D1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65438" y="1608138"/>
            <a:ext cx="6461125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845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4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AA5A51-6D95-463A-5C78-98BF3877B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236D4-0FB3-8EEE-9F50-A2D0FA9E4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3256" y="472098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b="1" kern="1200" dirty="0">
                <a:solidFill>
                  <a:schemeClr val="tx1"/>
                </a:solidFill>
                <a:latin typeface="Chalkboard SE" panose="03050602040202020205" pitchFamily="66" charset="7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5384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16CF9-4FE3-C70D-8D57-507AF6B2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405" y="224132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09C48-57E7-6657-D5E5-FC0E21854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1678" y="1842621"/>
            <a:ext cx="8241938" cy="3826659"/>
          </a:xfrm>
        </p:spPr>
        <p:txBody>
          <a:bodyPr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/>
              <a:t>Children are naturally curious and often interact with objects without knowing whether they are harmful.</a:t>
            </a:r>
          </a:p>
          <a:p>
            <a:pPr algn="just">
              <a:lnSpc>
                <a:spcPct val="150000"/>
              </a:lnSpc>
            </a:pPr>
            <a:r>
              <a:rPr lang="en-US" sz="1400" dirty="0"/>
              <a:t> In environments where supervision is limited, this can lead to accidents or unsafe behaviors. </a:t>
            </a:r>
          </a:p>
          <a:p>
            <a:pPr algn="just">
              <a:lnSpc>
                <a:spcPct val="150000"/>
              </a:lnSpc>
            </a:pPr>
            <a:r>
              <a:rPr lang="en-US" sz="1400" dirty="0"/>
              <a:t>Most existing systems use complex interfaces, depend on internet access, or are not tailored for child users. </a:t>
            </a:r>
          </a:p>
          <a:p>
            <a:pPr algn="just">
              <a:lnSpc>
                <a:spcPct val="150000"/>
              </a:lnSpc>
            </a:pPr>
            <a:r>
              <a:rPr lang="en-US" sz="1400" dirty="0"/>
              <a:t>Our project proposes an embedded system that uses live video streaming and AI-based object recognition to provide real-time safety feedback using voice messages. </a:t>
            </a:r>
          </a:p>
          <a:p>
            <a:pPr algn="just">
              <a:lnSpc>
                <a:spcPct val="150000"/>
              </a:lnSpc>
            </a:pPr>
            <a:r>
              <a:rPr lang="en-US" sz="1400" dirty="0"/>
              <a:t>The model is trained to recognize everyday objects and inform the child, using audio, whether an object is safe to use or avoid. </a:t>
            </a:r>
          </a:p>
          <a:p>
            <a:pPr algn="just">
              <a:lnSpc>
                <a:spcPct val="150000"/>
              </a:lnSpc>
            </a:pPr>
            <a:r>
              <a:rPr lang="en-US" sz="1400" dirty="0"/>
              <a:t>This approach ensures hands-free, intelligent interaction for early education.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582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3EFA7-D0B4-64E9-B43D-313F5EE1D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3020" y="667297"/>
            <a:ext cx="5458838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8A33F-0017-CC38-15A2-E187EA2AE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1512" y="2098851"/>
            <a:ext cx="8783274" cy="4192520"/>
          </a:xfrm>
        </p:spPr>
        <p:txBody>
          <a:bodyPr>
            <a:noAutofit/>
          </a:bodyPr>
          <a:lstStyle/>
          <a:p>
            <a:r>
              <a:rPr lang="en-US" sz="1400" dirty="0"/>
              <a:t>Object Detection Device for Kids using ESP32-CAM is a standalone, low-cost system designed to identify objects in real time and deliver voice-based feedback to help children understand whether an object is safe or not. </a:t>
            </a:r>
          </a:p>
          <a:p>
            <a:r>
              <a:rPr lang="en-US" sz="1400" dirty="0"/>
              <a:t>The system uses ESP32-CAM for live image streaming, while object detection is performed using a YOLOv8 model hosted on a local machine.</a:t>
            </a:r>
          </a:p>
          <a:p>
            <a:r>
              <a:rPr lang="en-US" sz="1400" dirty="0"/>
              <a:t> Upon identification, a mapped numeric ID is sent via HTTP to a second ESP32 board which activates a </a:t>
            </a:r>
            <a:r>
              <a:rPr lang="en-US" sz="1400" dirty="0" err="1"/>
              <a:t>DFPlayer</a:t>
            </a:r>
            <a:r>
              <a:rPr lang="en-US" sz="1400" dirty="0"/>
              <a:t> Mini to play a pre-recorded audio message.</a:t>
            </a:r>
          </a:p>
          <a:p>
            <a:r>
              <a:rPr lang="en-US" sz="1400" dirty="0"/>
              <a:t> The design is offline, modular, and eliminates the need for touchscreen or internet-based tools.</a:t>
            </a:r>
          </a:p>
          <a:p>
            <a:r>
              <a:rPr lang="en-US" sz="1400" dirty="0"/>
              <a:t> It enables child-friendly object recognition for safe learning environments.</a:t>
            </a:r>
          </a:p>
          <a:p>
            <a:pPr algn="just">
              <a:lnSpc>
                <a:spcPct val="150000"/>
              </a:lnSpc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583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E130F-B4FB-4EDB-FCD2-1A1B652D7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225" y="192227"/>
            <a:ext cx="9267148" cy="1618489"/>
          </a:xfrm>
        </p:spPr>
        <p:txBody>
          <a:bodyPr anchor="ctr">
            <a:normAutofit/>
          </a:bodyPr>
          <a:lstStyle/>
          <a:p>
            <a:r>
              <a:rPr lang="en-US" b="1" dirty="0">
                <a:latin typeface="Chalkboard SE" panose="03050602040202020205" pitchFamily="66" charset="77"/>
              </a:rPr>
              <a:t>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3F98C-1610-D5C4-3C11-E7B1F5045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38" y="2335309"/>
            <a:ext cx="8074815" cy="2800395"/>
          </a:xfrm>
        </p:spPr>
        <p:txBody>
          <a:bodyPr anchor="t">
            <a:noAutofit/>
          </a:bodyPr>
          <a:lstStyle/>
          <a:p>
            <a:r>
              <a:rPr lang="en-US" sz="1400" dirty="0"/>
              <a:t>Several solutions exist for object recognition, including mobile apps and Raspberry Pi–based setups. These systems often require:</a:t>
            </a:r>
          </a:p>
          <a:p>
            <a:r>
              <a:rPr lang="en-US" sz="1400" dirty="0"/>
              <a:t>Continuous internet access or cloud servers.</a:t>
            </a:r>
          </a:p>
          <a:p>
            <a:r>
              <a:rPr lang="en-US" sz="1400" dirty="0"/>
              <a:t>Touchscreen-based user interaction.</a:t>
            </a:r>
          </a:p>
          <a:p>
            <a:r>
              <a:rPr lang="en-US" sz="1400" dirty="0"/>
              <a:t>High-power or costly hardware like GPUs.</a:t>
            </a:r>
          </a:p>
          <a:p>
            <a:r>
              <a:rPr lang="en-US" sz="1400" dirty="0"/>
              <a:t>For example, object detection in industry settings or healthcare uses complex setups that are not feasible for children. While some wearable devices offer real-time guidance, they are expensive and not child-oriented. These systems fail to deliver a lightweight, voice-guided, and offline experience suited for unsupervised young users in everyday settings.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768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64F5D-6999-3485-B139-1AAE7B925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32498"/>
            <a:ext cx="8911687" cy="128089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halkboard SE" panose="03050602040202020205" pitchFamily="66" charset="77"/>
              </a:rPr>
              <a:t>PROPOSED SYSTEM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D1827-8FF3-0244-629E-5A12D1E60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4420" y="2242657"/>
            <a:ext cx="8915400" cy="3777622"/>
          </a:xfrm>
        </p:spPr>
        <p:txBody>
          <a:bodyPr>
            <a:normAutofit/>
          </a:bodyPr>
          <a:lstStyle/>
          <a:p>
            <a:r>
              <a:rPr lang="en-US" sz="1400" dirty="0"/>
              <a:t>The proposed system separates the object detection and voice feedback tasks across two ESP32 boards. </a:t>
            </a:r>
          </a:p>
          <a:p>
            <a:r>
              <a:rPr lang="en-US" sz="1400" dirty="0"/>
              <a:t>ESP32-CAM streams live video to a local device where YOLOv8 processes each frame. </a:t>
            </a:r>
          </a:p>
          <a:p>
            <a:r>
              <a:rPr lang="en-US" sz="1400" dirty="0"/>
              <a:t>Once an object is detected, it is assigned a label, converted to an ID, and sent to another ESP32 board via HTTP.</a:t>
            </a:r>
          </a:p>
          <a:p>
            <a:r>
              <a:rPr lang="en-US" sz="1400" dirty="0"/>
              <a:t> This second board activates a </a:t>
            </a:r>
            <a:r>
              <a:rPr lang="en-US" sz="1400" dirty="0" err="1"/>
              <a:t>DFPlayer</a:t>
            </a:r>
            <a:r>
              <a:rPr lang="en-US" sz="1400" dirty="0"/>
              <a:t> Mini module to play the corresponding voice message stored on a microSD card. </a:t>
            </a:r>
          </a:p>
          <a:p>
            <a:r>
              <a:rPr lang="en-US" sz="1400" dirty="0"/>
              <a:t>The device does not require a screen, mouse, or internet, making it ideal for children. </a:t>
            </a:r>
          </a:p>
          <a:p>
            <a:r>
              <a:rPr lang="en-US" sz="1400" dirty="0"/>
              <a:t>It functions fully offline and is designed for use in homes, schools, and other child-friendly settings.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273974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18A6-22A8-8122-15A3-0A31DA7A6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65148"/>
            <a:ext cx="8911687" cy="128089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halkboard SE" panose="03050602040202020205" pitchFamily="66" charset="77"/>
              </a:rPr>
              <a:t>APPLICATIONS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408AE-3C11-F7E8-052E-6FDDD2ADF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192" y="2292403"/>
            <a:ext cx="8915400" cy="3777622"/>
          </a:xfrm>
        </p:spPr>
        <p:txBody>
          <a:bodyPr/>
          <a:lstStyle/>
          <a:p>
            <a:r>
              <a:rPr lang="en-US" sz="1400" dirty="0"/>
              <a:t>Early childhood safety in homes and schools.</a:t>
            </a:r>
          </a:p>
          <a:p>
            <a:r>
              <a:rPr lang="en-US" sz="1400" dirty="0"/>
              <a:t>Assistive technology for special needs education.</a:t>
            </a:r>
          </a:p>
          <a:p>
            <a:r>
              <a:rPr lang="en-US" sz="1400" dirty="0"/>
              <a:t>Visual audio learning tool for kindergarten environments.</a:t>
            </a:r>
          </a:p>
          <a:p>
            <a:r>
              <a:rPr lang="en-IN" sz="1400" dirty="0"/>
              <a:t>Smart playroom object identification.</a:t>
            </a:r>
          </a:p>
          <a:p>
            <a:r>
              <a:rPr lang="en-IN" sz="1400" dirty="0"/>
              <a:t>Voice-guided educational kits.</a:t>
            </a:r>
          </a:p>
          <a:p>
            <a:r>
              <a:rPr lang="en-US" sz="1400" dirty="0"/>
              <a:t>Offline safety training in rural schools.</a:t>
            </a:r>
          </a:p>
          <a:p>
            <a:r>
              <a:rPr lang="en-US" sz="1400" dirty="0"/>
              <a:t>Daycare and playgroup supervision aid.</a:t>
            </a:r>
            <a:endParaRPr lang="en-IN" sz="1400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192991C-58B9-BCC4-21F9-AE1DCA0917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Visual-audio learning tool for kindergarten environments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523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F82C7-8BAE-8C0A-6A60-9B05001C5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618" y="162076"/>
            <a:ext cx="10089931" cy="1618489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Chalkboard SE" panose="03050602040202020205" pitchFamily="66" charset="77"/>
              </a:rPr>
              <a:t>HARDWARE AND SOFTWARE REQUIREMENTS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CB7B79-48D1-99CF-F80F-924CDA1274AF}"/>
              </a:ext>
            </a:extLst>
          </p:cNvPr>
          <p:cNvSpPr txBox="1"/>
          <p:nvPr/>
        </p:nvSpPr>
        <p:spPr>
          <a:xfrm>
            <a:off x="1049334" y="2027018"/>
            <a:ext cx="8074815" cy="354346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IN" sz="1400" b="1" dirty="0">
                <a:latin typeface="+mj-lt"/>
                <a:cs typeface="Times New Roman" panose="02020603050405020304" pitchFamily="18" charset="0"/>
              </a:rPr>
              <a:t>Software Requirements:</a:t>
            </a:r>
            <a:endParaRPr lang="en-IN" sz="1400" dirty="0">
              <a:latin typeface="+mj-lt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latin typeface="+mj-lt"/>
                <a:cs typeface="Times New Roman" panose="02020603050405020304" pitchFamily="18" charset="0"/>
              </a:rPr>
              <a:t>Model Development:</a:t>
            </a:r>
            <a:br>
              <a:rPr lang="en-IN" sz="1400" dirty="0">
                <a:latin typeface="+mj-lt"/>
                <a:cs typeface="Times New Roman" panose="02020603050405020304" pitchFamily="18" charset="0"/>
              </a:rPr>
            </a:br>
            <a:r>
              <a:rPr lang="en-IN" sz="1400" dirty="0">
                <a:latin typeface="+mj-lt"/>
                <a:cs typeface="Times New Roman" panose="02020603050405020304" pitchFamily="18" charset="0"/>
              </a:rPr>
              <a:t>YOLOv8, </a:t>
            </a:r>
            <a:r>
              <a:rPr lang="en-IN" sz="1400" dirty="0" err="1">
                <a:latin typeface="+mj-lt"/>
                <a:cs typeface="Times New Roman" panose="02020603050405020304" pitchFamily="18" charset="0"/>
              </a:rPr>
              <a:t>Roboflow</a:t>
            </a:r>
            <a:r>
              <a:rPr lang="en-IN" sz="1400" dirty="0">
                <a:latin typeface="+mj-lt"/>
                <a:cs typeface="Times New Roman" panose="02020603050405020304" pitchFamily="18" charset="0"/>
              </a:rPr>
              <a:t>, </a:t>
            </a:r>
            <a:r>
              <a:rPr lang="en-IN" sz="1400" dirty="0" err="1">
                <a:latin typeface="+mj-lt"/>
                <a:cs typeface="Times New Roman" panose="02020603050405020304" pitchFamily="18" charset="0"/>
              </a:rPr>
              <a:t>PyTorch</a:t>
            </a:r>
            <a:r>
              <a:rPr lang="en-IN" sz="1400" dirty="0">
                <a:latin typeface="+mj-lt"/>
                <a:cs typeface="Times New Roman" panose="02020603050405020304" pitchFamily="18" charset="0"/>
              </a:rPr>
              <a:t>, TensorFlow, OpenCV, NumPy, Pandas, Matplotlib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latin typeface="+mj-lt"/>
                <a:cs typeface="Times New Roman" panose="02020603050405020304" pitchFamily="18" charset="0"/>
              </a:rPr>
              <a:t>Web Interface &amp; UI:</a:t>
            </a:r>
            <a:br>
              <a:rPr lang="en-IN" sz="1400" dirty="0">
                <a:latin typeface="+mj-lt"/>
                <a:cs typeface="Times New Roman" panose="02020603050405020304" pitchFamily="18" charset="0"/>
              </a:rPr>
            </a:br>
            <a:r>
              <a:rPr lang="en-IN" sz="1400" dirty="0">
                <a:latin typeface="+mj-lt"/>
                <a:cs typeface="Times New Roman" panose="02020603050405020304" pitchFamily="18" charset="0"/>
              </a:rPr>
              <a:t>React, Next.js, TypeScript, JavaScript, Tailwind CSS, Node.js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latin typeface="+mj-lt"/>
                <a:cs typeface="Times New Roman" panose="02020603050405020304" pitchFamily="18" charset="0"/>
              </a:rPr>
              <a:t>Development &amp; Deployment:</a:t>
            </a:r>
            <a:br>
              <a:rPr lang="en-IN" sz="1400" dirty="0">
                <a:latin typeface="+mj-lt"/>
                <a:cs typeface="Times New Roman" panose="02020603050405020304" pitchFamily="18" charset="0"/>
              </a:rPr>
            </a:br>
            <a:r>
              <a:rPr lang="en-IN" sz="1400" dirty="0">
                <a:latin typeface="+mj-lt"/>
                <a:cs typeface="Times New Roman" panose="02020603050405020304" pitchFamily="18" charset="0"/>
              </a:rPr>
              <a:t>Git/GitHub, Docker, VS Code, Postman, </a:t>
            </a:r>
            <a:r>
              <a:rPr lang="en-IN" sz="1400" dirty="0" err="1">
                <a:latin typeface="+mj-lt"/>
                <a:cs typeface="Times New Roman" panose="02020603050405020304" pitchFamily="18" charset="0"/>
              </a:rPr>
              <a:t>Vercel</a:t>
            </a:r>
            <a:r>
              <a:rPr lang="en-IN" sz="1400" dirty="0">
                <a:latin typeface="+mj-lt"/>
                <a:cs typeface="Times New Roman" panose="02020603050405020304" pitchFamily="18" charset="0"/>
              </a:rPr>
              <a:t>/Netlify</a:t>
            </a:r>
          </a:p>
          <a:p>
            <a:pPr>
              <a:lnSpc>
                <a:spcPct val="150000"/>
              </a:lnSpc>
            </a:pPr>
            <a:r>
              <a:rPr lang="en-IN" sz="1400" b="1" dirty="0">
                <a:latin typeface="+mj-lt"/>
                <a:cs typeface="Times New Roman" panose="02020603050405020304" pitchFamily="18" charset="0"/>
              </a:rPr>
              <a:t>Hardware Requirements:</a:t>
            </a:r>
            <a:endParaRPr lang="en-IN" sz="1400" dirty="0">
              <a:latin typeface="+mj-lt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dirty="0" err="1">
                <a:latin typeface="+mj-lt"/>
                <a:cs typeface="Times New Roman" panose="02020603050405020304" pitchFamily="18" charset="0"/>
              </a:rPr>
              <a:t>DFmini</a:t>
            </a:r>
            <a:r>
              <a:rPr lang="en-IN" sz="1400" dirty="0">
                <a:latin typeface="+mj-lt"/>
                <a:cs typeface="Times New Roman" panose="02020603050405020304" pitchFamily="18" charset="0"/>
              </a:rPr>
              <a:t> Player with SD CardspeakerESP32 CAM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dirty="0">
                <a:latin typeface="+mj-lt"/>
                <a:cs typeface="Times New Roman" panose="02020603050405020304" pitchFamily="18" charset="0"/>
              </a:rPr>
              <a:t>FTDI Converter                                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dirty="0">
                <a:latin typeface="+mj-lt"/>
                <a:cs typeface="Times New Roman" panose="02020603050405020304" pitchFamily="18" charset="0"/>
              </a:rPr>
              <a:t>ESP32 Devkit                                  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latin typeface="+mj-lt"/>
                <a:cs typeface="Times New Roman" panose="02020603050405020304" pitchFamily="18" charset="0"/>
              </a:rPr>
              <a:t>BreadBoard</a:t>
            </a:r>
            <a:r>
              <a:rPr lang="en-IN" sz="1400" dirty="0">
                <a:latin typeface="+mj-lt"/>
                <a:cs typeface="Times New Roman" panose="02020603050405020304" pitchFamily="18" charset="0"/>
              </a:rPr>
              <a:t> Large                          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dirty="0">
                <a:latin typeface="+mj-lt"/>
                <a:cs typeface="Times New Roman" panose="02020603050405020304" pitchFamily="18" charset="0"/>
              </a:rPr>
              <a:t>Aluminium single stranded wires Micro USB to C converter</a:t>
            </a:r>
            <a:endParaRPr lang="en-US" sz="14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29989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6069</TotalTime>
  <Words>2203</Words>
  <Application>Microsoft Office PowerPoint</Application>
  <PresentationFormat>Widescreen</PresentationFormat>
  <Paragraphs>255</Paragraphs>
  <Slides>35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Century Gothic</vt:lpstr>
      <vt:lpstr>Chalkboard SE</vt:lpstr>
      <vt:lpstr>Goudy Old Style</vt:lpstr>
      <vt:lpstr>Times New Roman</vt:lpstr>
      <vt:lpstr>Wingdings 3</vt:lpstr>
      <vt:lpstr>Wisp</vt:lpstr>
      <vt:lpstr>OBJECT DETECTION DEVICE FOR KIDS USING ESP32 CAM</vt:lpstr>
      <vt:lpstr>PowerPoint Presentation</vt:lpstr>
      <vt:lpstr>OUTLINE</vt:lpstr>
      <vt:lpstr>ABSTRACT</vt:lpstr>
      <vt:lpstr>INTRODUCTION</vt:lpstr>
      <vt:lpstr>EXISTING SYSTEM</vt:lpstr>
      <vt:lpstr>PROPOSED SYSTEM</vt:lpstr>
      <vt:lpstr>APPLICATIONS</vt:lpstr>
      <vt:lpstr>HARDWARE AND SOFTWARE REQUIREMENTS</vt:lpstr>
      <vt:lpstr>LITERATURE SURVEY</vt:lpstr>
      <vt:lpstr>PROBLEM STATEMENT</vt:lpstr>
      <vt:lpstr>OBJECTIVES</vt:lpstr>
      <vt:lpstr> MODULES</vt:lpstr>
      <vt:lpstr> ALGORITHM</vt:lpstr>
      <vt:lpstr>ARCHITECTURE</vt:lpstr>
      <vt:lpstr>USE CASE DIAGRAM</vt:lpstr>
      <vt:lpstr>CLASS DIAGRAM</vt:lpstr>
      <vt:lpstr>ACTIVITY DIAGRAM</vt:lpstr>
      <vt:lpstr>COMPONENT DIAGRAM</vt:lpstr>
      <vt:lpstr>SEQUENCE DIAGRAM</vt:lpstr>
      <vt:lpstr>DEPLOYMENT DIAGRAM</vt:lpstr>
      <vt:lpstr>CODE IMPLEMENTATION AND OUTPUTS:</vt:lpstr>
      <vt:lpstr>PowerPoint Presentation</vt:lpstr>
      <vt:lpstr>PowerPoint Presentation</vt:lpstr>
      <vt:lpstr>PowerPoint Presentation</vt:lpstr>
      <vt:lpstr>TEST CASES</vt:lpstr>
      <vt:lpstr>PowerPoint Presentation</vt:lpstr>
      <vt:lpstr>PowerPoint Presentation</vt:lpstr>
      <vt:lpstr>PowerPoint Presentation</vt:lpstr>
      <vt:lpstr>PowerPoint Presentation</vt:lpstr>
      <vt:lpstr>CONCLUSION AND FUTURE ENHANCEMENT</vt:lpstr>
      <vt:lpstr>PowerPoint Presentation</vt:lpstr>
      <vt:lpstr> REFERENCES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Ashrith Reddy Damannagari</dc:creator>
  <cp:lastModifiedBy>Tharuni Ganapathi</cp:lastModifiedBy>
  <cp:revision>14</cp:revision>
  <dcterms:created xsi:type="dcterms:W3CDTF">2025-04-13T09:39:50Z</dcterms:created>
  <dcterms:modified xsi:type="dcterms:W3CDTF">2025-06-24T12:02:06Z</dcterms:modified>
</cp:coreProperties>
</file>

<file path=docProps/thumbnail.jpeg>
</file>